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83" r:id="rId4"/>
    <p:sldId id="288" r:id="rId5"/>
    <p:sldId id="289" r:id="rId6"/>
    <p:sldId id="260" r:id="rId7"/>
    <p:sldId id="261" r:id="rId8"/>
    <p:sldId id="262" r:id="rId9"/>
    <p:sldId id="263" r:id="rId10"/>
    <p:sldId id="264" r:id="rId11"/>
    <p:sldId id="280" r:id="rId12"/>
    <p:sldId id="279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  <a:srgbClr val="000000"/>
    <a:srgbClr val="CC0000"/>
    <a:srgbClr val="46ACAE"/>
    <a:srgbClr val="7EA5D0"/>
    <a:srgbClr val="6E8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9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6FB6-98FD-440C-99AD-2D3A727F4963}" type="datetimeFigureOut">
              <a:rPr lang="pl-PL" smtClean="0"/>
              <a:pPr/>
              <a:t>2014-03-14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082D-F77D-43A8-AAE6-BD72A81608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82D-F77D-43A8-AAE6-BD72A81608B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6858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0207C5A-6E1A-4015-AC86-CF0F287FCC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6096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b="1" i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764BB-267C-4116-AE40-FF93B83B4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428625"/>
            <a:ext cx="2133600" cy="5819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2400" y="428625"/>
            <a:ext cx="6248400" cy="5819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0C6E7-DD01-4482-A972-04B8E9D5F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428625"/>
            <a:ext cx="7696200" cy="563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531938"/>
            <a:ext cx="8229600" cy="4716462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715000" y="6429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19800" y="6294438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381000" y="64611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F35CBA6-7441-40E1-8117-6458353C2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D473D-1DF8-4468-A6B2-9C852FFC4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C3AC-25D6-4FA9-A596-596B1493F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F9D1-0055-48C4-A579-9AA8537EA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B3BC9-16F2-4C09-95FC-312E80080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3F699-AB03-40CB-A3AD-B852FA004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B927-8A71-4DDB-93CD-D2BC455AF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4943-6299-4559-9903-D6FC538AD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1F92A-2206-4B4B-9CFE-05AC2D097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3193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715000" y="64293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19800" y="6294438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 i="1"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461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20F1471-1AFD-434F-A35B-04F4DC22A0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428625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esanok.pl/wp-content/uploads/DSC_0771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93541" cy="607223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6019800" cy="59690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Szkoła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Współpracy </a:t>
            </a:r>
            <a:endParaRPr lang="en-US" b="0" dirty="0">
              <a:solidFill>
                <a:srgbClr val="C00000"/>
              </a:solidFill>
            </a:endParaRPr>
          </a:p>
        </p:txBody>
      </p:sp>
      <p:pic>
        <p:nvPicPr>
          <p:cNvPr id="9" name="Obraz 8" descr="logo-sp6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1604" y="4786322"/>
            <a:ext cx="1714512" cy="186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696200" cy="563563"/>
          </a:xfrm>
        </p:spPr>
        <p:txBody>
          <a:bodyPr/>
          <a:lstStyle/>
          <a:p>
            <a:r>
              <a:rPr lang="pl-PL" sz="3600" dirty="0" smtClean="0"/>
              <a:t>Szkoła Współpracy </a:t>
            </a:r>
            <a:endParaRPr lang="en-US" sz="2000" dirty="0"/>
          </a:p>
        </p:txBody>
      </p:sp>
      <p:sp>
        <p:nvSpPr>
          <p:cNvPr id="33" name="Freeform 24"/>
          <p:cNvSpPr>
            <a:spLocks/>
          </p:cNvSpPr>
          <p:nvPr/>
        </p:nvSpPr>
        <p:spPr bwMode="gray">
          <a:xfrm rot="5589646">
            <a:off x="4435769" y="1674831"/>
            <a:ext cx="582592" cy="850806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285720" y="107154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  <a:latin typeface="+mj-lt"/>
              </a:rPr>
              <a:t>	Jak możemy współdziałać, angażować się w życie szkoły, jakich efektów w związku z tym - oczekujemy?</a:t>
            </a:r>
            <a:endParaRPr lang="pl-PL" b="1" dirty="0">
              <a:latin typeface="+mj-lt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714348" y="2571744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latin typeface="+mj-lt"/>
              </a:rPr>
              <a:t>Wspólnie  opracować kalendarz imprez i uroczystości szkolnych.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Współpracować w realizacji powierzonych zadań.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Dzielić się pomysłami.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Respektować wspólne postanowienia.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Organizować zajęcia otwarte dla rodziców.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Wykorzystywać zdolności, talenty rodziców. 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Powołać stowarzyszenie, którego celem będzie promocja szkoły i pozyskiwanie sponsorów.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Dbać o dobry wizerunek szkoły w środowisku. </a:t>
            </a:r>
          </a:p>
          <a:p>
            <a:pPr algn="just">
              <a:buFont typeface="Wingdings" pitchFamily="2" charset="2"/>
              <a:buChar char="§"/>
            </a:pPr>
            <a:endParaRPr lang="pl-PL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pl-PL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sz="18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14348" y="1133356"/>
            <a:ext cx="77153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Wnioski z debaty</a:t>
            </a:r>
          </a:p>
          <a:p>
            <a:pPr algn="just"/>
            <a:endParaRPr lang="pl-PL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Nauczyciele są otwarci  na problemy i kontakt z uczniami,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na nowe pomysły, jeżeli będą przemyślane i zaplanowane,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a podjęte przez uczniów zobowiązania będą konsekwentnie realizowane. 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</a:t>
            </a:r>
            <a:endParaRPr lang="pl-PL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Należy rozpoznawać potrzeby rodziców w zakresie współpracy ze szkołą, tak aby maksymalnie wykorzystywać ich możliwości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i </a:t>
            </a:r>
            <a:r>
              <a:rPr lang="pl-PL" dirty="0" smtClean="0">
                <a:latin typeface="+mj-lt"/>
              </a:rPr>
              <a:t>chęci do wzięcia udziału  w zaplanowanych działaniach.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Warto wykorzystywać rodziców jako źródło informacji </a:t>
            </a:r>
            <a:r>
              <a:rPr lang="pl-PL" dirty="0" smtClean="0">
                <a:latin typeface="+mj-lt"/>
              </a:rPr>
              <a:t>i </a:t>
            </a:r>
            <a:r>
              <a:rPr lang="pl-PL" dirty="0" smtClean="0">
                <a:latin typeface="+mj-lt"/>
              </a:rPr>
              <a:t>wiedzy (spotkania, prelekcje, pogadanki, zajęcia warsztatowe).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Organizować wspólne spotkania </a:t>
            </a:r>
            <a:r>
              <a:rPr lang="pl-PL" dirty="0" err="1" smtClean="0">
                <a:latin typeface="+mj-lt"/>
              </a:rPr>
              <a:t>Uczniów-Rodziców-Nauczycieli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celem planowania działań szkoły oraz podsumowujących zrealizowane  zadania.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Mobilizować rodziców do pozyskiwania sponsorów.</a:t>
            </a:r>
            <a:endParaRPr lang="pl-PL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l-PL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Szkoła Współpracy </a:t>
            </a:r>
            <a:endParaRPr lang="en-US" sz="2000" dirty="0"/>
          </a:p>
        </p:txBody>
      </p:sp>
      <p:sp>
        <p:nvSpPr>
          <p:cNvPr id="44" name="pole tekstowe 43"/>
          <p:cNvSpPr txBox="1"/>
          <p:nvPr/>
        </p:nvSpPr>
        <p:spPr>
          <a:xfrm rot="20922026">
            <a:off x="635104" y="1921342"/>
            <a:ext cx="6949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	„Praca z innymi ludźmi najczęściej wyzwala u większości osób więcej energii </a:t>
            </a:r>
          </a:p>
          <a:p>
            <a:pPr algn="ctr"/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i kreatywności, zgodnie </a:t>
            </a:r>
            <a:br>
              <a:rPr lang="pl-PL" sz="2400" dirty="0" smtClean="0">
                <a:solidFill>
                  <a:srgbClr val="002060"/>
                </a:solidFill>
                <a:latin typeface="+mj-lt"/>
              </a:rPr>
            </a:b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z przysłowiem „co dwie głowy, to nie jedna”, różne perspektywy i propozycje mogą zaowocować twórczymi rozwiązaniami”</a:t>
            </a:r>
            <a:endParaRPr lang="pl-PL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-sp6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0892" y="285728"/>
            <a:ext cx="1714512" cy="186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785786" y="192880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+mj-lt"/>
              </a:rPr>
              <a:t>Dziękujemy !</a:t>
            </a:r>
            <a:endParaRPr lang="pl-PL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428596" y="1357298"/>
            <a:ext cx="50006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	5 lutego  2014r. członkowie Rady Pedagogicznej uczestniczyli </a:t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w debacie na temat:</a:t>
            </a: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pl-PL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pl-PL" sz="2000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pl-PL" sz="2000" b="1" i="1" dirty="0" smtClean="0">
                <a:solidFill>
                  <a:srgbClr val="C00000"/>
                </a:solidFill>
                <a:latin typeface="+mj-lt"/>
              </a:rPr>
              <a:t>Co powinno się zmienić, aby zarówno uczniowie jak</a:t>
            </a:r>
          </a:p>
          <a:p>
            <a:pPr algn="ctr"/>
            <a:r>
              <a:rPr lang="pl-PL" sz="2000" b="1" i="1" dirty="0" smtClean="0">
                <a:solidFill>
                  <a:srgbClr val="C00000"/>
                </a:solidFill>
                <a:latin typeface="+mj-lt"/>
              </a:rPr>
              <a:t> i rodzice chcieli się angażować </a:t>
            </a:r>
            <a:br>
              <a:rPr lang="pl-PL" sz="2000" b="1" i="1" dirty="0" smtClean="0">
                <a:solidFill>
                  <a:srgbClr val="C00000"/>
                </a:solidFill>
                <a:latin typeface="+mj-lt"/>
              </a:rPr>
            </a:br>
            <a:r>
              <a:rPr lang="pl-PL" sz="2000" b="1" i="1" dirty="0" smtClean="0">
                <a:solidFill>
                  <a:srgbClr val="C00000"/>
                </a:solidFill>
                <a:latin typeface="+mj-lt"/>
              </a:rPr>
              <a:t>w życie szkoły, byli aktywni, mieli poczucie wpływu </a:t>
            </a:r>
            <a:br>
              <a:rPr lang="pl-PL" sz="2000" b="1" i="1" dirty="0" smtClean="0">
                <a:solidFill>
                  <a:srgbClr val="C00000"/>
                </a:solidFill>
                <a:latin typeface="+mj-lt"/>
              </a:rPr>
            </a:br>
            <a:r>
              <a:rPr lang="pl-PL" sz="2000" b="1" i="1" dirty="0" smtClean="0">
                <a:solidFill>
                  <a:srgbClr val="C00000"/>
                </a:solidFill>
                <a:latin typeface="+mj-lt"/>
              </a:rPr>
              <a:t>i dobrze się czuli</a:t>
            </a:r>
            <a:br>
              <a:rPr lang="pl-PL" sz="2000" b="1" i="1" dirty="0" smtClean="0">
                <a:solidFill>
                  <a:srgbClr val="C00000"/>
                </a:solidFill>
                <a:latin typeface="+mj-lt"/>
              </a:rPr>
            </a:br>
            <a:r>
              <a:rPr lang="pl-PL" sz="2000" b="1" i="1" dirty="0" smtClean="0">
                <a:solidFill>
                  <a:srgbClr val="C00000"/>
                </a:solidFill>
                <a:latin typeface="+mj-lt"/>
              </a:rPr>
              <a:t> w „Naszej szkole”?</a:t>
            </a:r>
            <a:endParaRPr lang="pl-PL" sz="2000" i="1" dirty="0" smtClean="0">
              <a:solidFill>
                <a:srgbClr val="C00000"/>
              </a:solidFill>
              <a:latin typeface="+mj-lt"/>
            </a:endParaRPr>
          </a:p>
          <a:p>
            <a:endParaRPr lang="pl-PL" dirty="0" smtClean="0">
              <a:solidFill>
                <a:srgbClr val="79766F"/>
              </a:solidFill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286124"/>
            <a:ext cx="3786214" cy="28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357298"/>
            <a:ext cx="4429156" cy="464347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pl-PL" sz="2000" b="0" dirty="0" smtClean="0">
                <a:solidFill>
                  <a:schemeClr val="tx1"/>
                </a:solidFill>
              </a:rPr>
              <a:t>		</a:t>
            </a:r>
            <a:r>
              <a:rPr lang="pl-PL" sz="2000" b="0" dirty="0" smtClean="0">
                <a:solidFill>
                  <a:schemeClr val="tx1"/>
                </a:solidFill>
              </a:rPr>
              <a:t>Debatę poprzedziło </a:t>
            </a:r>
            <a:r>
              <a:rPr lang="pl-PL" sz="2000" b="0" dirty="0" smtClean="0">
                <a:solidFill>
                  <a:schemeClr val="tx1"/>
                </a:solidFill>
              </a:rPr>
              <a:t>wystąpienie dyrektora szkoły 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Pani Barbary </a:t>
            </a:r>
            <a:r>
              <a:rPr lang="pl-PL" sz="2000" b="0" dirty="0" err="1" smtClean="0">
                <a:solidFill>
                  <a:schemeClr val="tx1"/>
                </a:solidFill>
              </a:rPr>
              <a:t>Zdybek</a:t>
            </a:r>
            <a:r>
              <a:rPr lang="pl-PL" sz="2000" b="0" dirty="0" smtClean="0">
                <a:solidFill>
                  <a:schemeClr val="tx1"/>
                </a:solidFill>
              </a:rPr>
              <a:t>, która przedstawiła cele projektu </a:t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	</a:t>
            </a:r>
            <a:r>
              <a:rPr lang="pl-PL" sz="2000" i="1" dirty="0" smtClean="0">
                <a:solidFill>
                  <a:srgbClr val="C00000"/>
                </a:solidFill>
              </a:rPr>
              <a:t>„Szkoła Współpracy – uczniowie i rodzice kapitałem społecznym nowoczesnej szkoły” </a:t>
            </a:r>
            <a:br>
              <a:rPr lang="pl-PL" sz="2000" i="1" dirty="0" smtClean="0">
                <a:solidFill>
                  <a:srgbClr val="C00000"/>
                </a:solidFill>
              </a:rPr>
            </a:br>
            <a:r>
              <a:rPr lang="pl-PL" sz="2000" i="1" dirty="0" smtClean="0">
                <a:solidFill>
                  <a:srgbClr val="C00000"/>
                </a:solidFill>
              </a:rPr>
              <a:t>         </a:t>
            </a:r>
            <a:r>
              <a:rPr lang="pl-PL" sz="2000" b="0" dirty="0" smtClean="0">
                <a:solidFill>
                  <a:schemeClr val="tx1"/>
                </a:solidFill>
              </a:rPr>
              <a:t>oraz kompetencje działających w szkole organów </a:t>
            </a:r>
            <a:r>
              <a:rPr lang="pl-PL" sz="2000" b="0" dirty="0" smtClean="0">
                <a:solidFill>
                  <a:srgbClr val="C00000"/>
                </a:solidFill>
              </a:rPr>
              <a:t>Rady Rodziców </a:t>
            </a:r>
            <a:r>
              <a:rPr lang="pl-PL" sz="2000" b="0" dirty="0" smtClean="0">
                <a:solidFill>
                  <a:schemeClr val="tx1"/>
                </a:solidFill>
              </a:rPr>
              <a:t/>
            </a:r>
            <a:br>
              <a:rPr lang="pl-PL" sz="2000" b="0" dirty="0" smtClean="0">
                <a:solidFill>
                  <a:schemeClr val="tx1"/>
                </a:solidFill>
              </a:rPr>
            </a:br>
            <a:r>
              <a:rPr lang="pl-PL" sz="2000" b="0" dirty="0" smtClean="0">
                <a:solidFill>
                  <a:schemeClr val="tx1"/>
                </a:solidFill>
              </a:rPr>
              <a:t>i </a:t>
            </a:r>
            <a:r>
              <a:rPr lang="pl-PL" sz="2000" b="0" dirty="0" smtClean="0">
                <a:solidFill>
                  <a:srgbClr val="C00000"/>
                </a:solidFill>
              </a:rPr>
              <a:t>Samorządu Szkolnego</a:t>
            </a:r>
            <a:r>
              <a:rPr lang="pl-PL" sz="2000" b="0" dirty="0" smtClean="0">
                <a:solidFill>
                  <a:schemeClr val="tx1"/>
                </a:solidFill>
              </a:rPr>
              <a:t>.  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28343" cy="31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16462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	Debatę </a:t>
            </a:r>
            <a:r>
              <a:rPr lang="pl-PL" sz="2000" dirty="0" smtClean="0">
                <a:solidFill>
                  <a:schemeClr val="tx1"/>
                </a:solidFill>
              </a:rPr>
              <a:t>przeprowadzono metodą „wędrującego plakatu”. Nauczyciele w grupach odpowiadali na pytania: </a:t>
            </a:r>
            <a:br>
              <a:rPr lang="pl-PL" sz="2000" dirty="0" smtClean="0">
                <a:solidFill>
                  <a:schemeClr val="tx1"/>
                </a:solidFill>
              </a:rPr>
            </a:br>
            <a:endParaRPr lang="pl-PL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rgbClr val="C00000"/>
                </a:solidFill>
              </a:rPr>
              <a:t>Jaka jest nasza szkoła – co w niej cenimy, co nam przeszkadza?</a:t>
            </a:r>
            <a:br>
              <a:rPr lang="pl-PL" sz="1600" dirty="0" smtClean="0">
                <a:solidFill>
                  <a:srgbClr val="C00000"/>
                </a:solidFill>
              </a:rPr>
            </a:br>
            <a:endParaRPr lang="pl-PL" sz="1600" dirty="0" smtClean="0">
              <a:solidFill>
                <a:srgbClr val="C00000"/>
              </a:solidFill>
            </a:endParaRPr>
          </a:p>
          <a:p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Jak wygląda współpraca w naszej szkole – tzn. jak przedstawiają się relacje między trzema grupami: uczniów, rodziców, nauczycieli?</a:t>
            </a:r>
            <a:b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l-PL" sz="1600" dirty="0" smtClean="0">
                <a:solidFill>
                  <a:srgbClr val="002060"/>
                </a:solidFill>
              </a:rPr>
              <a:t>Co możemy i chcielibyśmy zmienić w naszej szkole – działając wspólnie? </a:t>
            </a:r>
            <a:r>
              <a:rPr lang="pl-PL" sz="1600" i="1" dirty="0" smtClean="0">
                <a:solidFill>
                  <a:srgbClr val="002060"/>
                </a:solidFill>
              </a:rPr>
              <a:t> Co powinno się zmienić w naszej szkole, żeby poszczególne grupy chciały się włączyć/angażować we wspólne działania na rzecz szkoły?</a:t>
            </a:r>
          </a:p>
          <a:p>
            <a:endParaRPr lang="pl-PL" sz="1600" dirty="0" smtClean="0">
              <a:solidFill>
                <a:srgbClr val="002060"/>
              </a:solidFill>
            </a:endParaRPr>
          </a:p>
          <a:p>
            <a:r>
              <a:rPr lang="pl-PL" sz="1600" dirty="0" smtClean="0">
                <a:solidFill>
                  <a:srgbClr val="00B050"/>
                </a:solidFill>
              </a:rPr>
              <a:t>Jak możemy współdziałać, angażować się w życie szkoły, jakich efektów w związku z tym - oczekujemy?</a:t>
            </a:r>
            <a:br>
              <a:rPr lang="pl-PL" sz="1600" dirty="0" smtClean="0">
                <a:solidFill>
                  <a:srgbClr val="00B050"/>
                </a:solidFill>
              </a:rPr>
            </a:br>
            <a:r>
              <a:rPr lang="pl-PL" sz="1600" dirty="0" smtClean="0">
                <a:solidFill>
                  <a:srgbClr val="00B050"/>
                </a:solidFill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 </a:t>
            </a:r>
          </a:p>
          <a:p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pl-PL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214710" cy="24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371087" cy="252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Szkoła Współpracy </a:t>
            </a:r>
            <a:endParaRPr lang="en-US" sz="2000" dirty="0"/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69653" name="Group 21"/>
          <p:cNvGrpSpPr>
            <a:grpSpLocks/>
          </p:cNvGrpSpPr>
          <p:nvPr/>
        </p:nvGrpSpPr>
        <p:grpSpPr bwMode="auto">
          <a:xfrm>
            <a:off x="3048000" y="1447800"/>
            <a:ext cx="2998789" cy="1601788"/>
            <a:chOff x="1920" y="912"/>
            <a:chExt cx="1889" cy="1009"/>
          </a:xfrm>
        </p:grpSpPr>
        <p:grpSp>
          <p:nvGrpSpPr>
            <p:cNvPr id="69642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9643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l-PL"/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l-PL"/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l-PL"/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l-PL"/>
              </a:p>
            </p:txBody>
          </p:sp>
        </p:grp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2070" y="1035"/>
              <a:ext cx="148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l-PL" sz="2400" b="1" dirty="0" smtClean="0">
                  <a:solidFill>
                    <a:srgbClr val="000000"/>
                  </a:solidFill>
                </a:rPr>
                <a:t>   Efekty pracy </a:t>
              </a:r>
              <a:br>
                <a:rPr lang="pl-PL" sz="2400" b="1" dirty="0" smtClean="0">
                  <a:solidFill>
                    <a:srgbClr val="000000"/>
                  </a:solidFill>
                </a:rPr>
              </a:br>
              <a:r>
                <a:rPr lang="pl-PL" sz="2400" b="1" dirty="0" smtClean="0">
                  <a:solidFill>
                    <a:srgbClr val="000000"/>
                  </a:solidFill>
                </a:rPr>
                <a:t>nauczycieli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6144" y="1651980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1078">
            <a:off x="863569" y="4056095"/>
            <a:ext cx="2716464" cy="20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22271">
            <a:off x="5533487" y="4151759"/>
            <a:ext cx="2552573" cy="18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43108" y="121442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</a:rPr>
              <a:t>Jak jest nasza szkoła?</a:t>
            </a:r>
            <a:endParaRPr lang="pl-PL" sz="2400" b="1" dirty="0">
              <a:latin typeface="+mj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gray">
          <a:xfrm>
            <a:off x="3000364" y="142873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1714488"/>
            <a:ext cx="4000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  </a:t>
            </a:r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Co w niej cenimy?</a:t>
            </a:r>
          </a:p>
          <a:p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Dobrą atmosferę,  przyjazny klimat.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pl-PL" dirty="0" smtClean="0">
                <a:latin typeface="+mj-lt"/>
              </a:rPr>
              <a:t>Zaangażowanie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w pracę wszystkich nauczycieli.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Bardzo dobre warunki pracy.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Wysokie osiągnięcia uczniów w konkursach.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Dobrą opinię w środowisku.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Doskonałe relacje na linii dyrektor-nauczyciele. </a:t>
            </a:r>
            <a:endParaRPr lang="pl-PL" dirty="0">
              <a:latin typeface="+mj-lt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flipH="1">
            <a:off x="4857752" y="14287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143440" y="1714488"/>
            <a:ext cx="4000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+mj-lt"/>
              </a:rPr>
              <a:t>      Co nam przeszkadza?</a:t>
            </a:r>
          </a:p>
          <a:p>
            <a:endParaRPr lang="pl-PL" b="1" dirty="0" smtClean="0">
              <a:solidFill>
                <a:srgbClr val="FF0000"/>
              </a:solidFill>
              <a:latin typeface="+mj-lt"/>
            </a:endParaRPr>
          </a:p>
          <a:p>
            <a:endParaRPr lang="pl-PL" b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Bierność uczniów i rodziców.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Brak konsekwencji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w podejmowanych przez uczniów zobowiązaniach.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Nieprzestrzeganie przez uczniów i rodziców ustalonych zasad.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Roszczeniowy stosunek uczniów i rodziców.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Hałas na przerwach.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Brak windy dla niepełnosprawnych.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Brak współpracy  w zespołach przedmiotowych, komisjach. </a:t>
            </a:r>
            <a:endParaRPr lang="pl-PL" dirty="0" smtClean="0">
              <a:solidFill>
                <a:srgbClr val="FF0000"/>
              </a:solidFill>
              <a:latin typeface="+mj-lt"/>
            </a:endParaRPr>
          </a:p>
          <a:p>
            <a:endParaRPr lang="pl-PL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  </a:t>
            </a: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endParaRPr lang="pl-PL" sz="2000" b="1" dirty="0" smtClean="0">
              <a:solidFill>
                <a:srgbClr val="FF0000"/>
              </a:solidFill>
            </a:endParaRPr>
          </a:p>
          <a:p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sz="18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28596" y="128586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Jak wygląda współpraca w naszej szkole – tzn. jak przedstawiają się relacje między trzema grupami: uczniów, rodziców, nauczycieli?</a:t>
            </a:r>
            <a:endParaRPr lang="pl-PL" b="1" dirty="0">
              <a:latin typeface="+mj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57158" y="2000240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Nauczyciel-Uczeń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Dobre relacje, właściwa komunikacja, atmosfera szacunku, konsekwencja </a:t>
            </a:r>
            <a:br>
              <a:rPr lang="pl-PL" dirty="0" smtClean="0"/>
            </a:br>
            <a:r>
              <a:rPr lang="pl-PL" dirty="0" smtClean="0"/>
              <a:t>w działaniu, podmiotowe traktowanie uczniów, dyskrecja. 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286248" y="2214554"/>
            <a:ext cx="2571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Nauczyciel-Rodzic</a:t>
            </a: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 Organizowanie spotkań indywidualnych,  zebrań, kontakt telefoniczny.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Wspólne rozwiązywanie problemów dydaktyczno-wychowawczych.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Współpraca </a:t>
            </a:r>
            <a:br>
              <a:rPr lang="pl-PL" dirty="0" smtClean="0"/>
            </a:br>
            <a:r>
              <a:rPr lang="pl-PL" dirty="0" smtClean="0"/>
              <a:t>w organizacji życia klasowego. 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2143108" y="3071810"/>
            <a:ext cx="2071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Uczeń-Nauczyciel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Uczniowie często nie wywiązują się ze swoich zadań, obowiązków.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Brak szacunku dla nauczycieli.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Uczeń zawsze może zwrócić się o pomoc do nauczyciela .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6643702" y="2610683"/>
            <a:ext cx="2143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Rodzic-Nauczyciel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Brak kontroli nad dzieckiem.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Brak szacunku dla nauczyciela </a:t>
            </a:r>
            <a:br>
              <a:rPr lang="pl-PL" dirty="0" smtClean="0"/>
            </a:br>
            <a:r>
              <a:rPr lang="pl-PL" dirty="0" smtClean="0"/>
              <a:t>i jego pracy.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Podważanie kompetencji </a:t>
            </a:r>
            <a:br>
              <a:rPr lang="pl-PL" dirty="0" smtClean="0"/>
            </a:br>
            <a:r>
              <a:rPr lang="pl-PL" dirty="0" smtClean="0"/>
              <a:t>i autorytetu nauczyciela.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Krytykowanie nauczycieli </a:t>
            </a:r>
            <a:br>
              <a:rPr lang="pl-PL" dirty="0" smtClean="0"/>
            </a:br>
            <a:r>
              <a:rPr lang="pl-PL" dirty="0" smtClean="0"/>
              <a:t>w obecności dzieci. </a:t>
            </a:r>
          </a:p>
          <a:p>
            <a:pPr>
              <a:buFont typeface="Wingdings" pitchFamily="2" charset="2"/>
              <a:buChar char="§"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5400000">
            <a:off x="357952" y="435690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5400000">
            <a:off x="2572530" y="4214024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4858546" y="435690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Współpracy </a:t>
            </a:r>
            <a:endParaRPr lang="en-US" sz="18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642910" y="128586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	Co możemy i chcielibyśmy zmienić w naszej szkole – działając wspólnie? </a:t>
            </a:r>
            <a:r>
              <a:rPr lang="pl-PL" b="1" i="1" dirty="0" smtClean="0">
                <a:solidFill>
                  <a:srgbClr val="FF0000"/>
                </a:solidFill>
                <a:latin typeface="+mj-lt"/>
              </a:rPr>
              <a:t> Co powinno się zmienić w naszej szkole, żeby poszczególne grupy chciały się włączyć/angażować we wspólne działania na rzecz szkoły?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714348" y="2786058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Uświadomić rodzicom i uczniom zakres ich </a:t>
            </a:r>
            <a:r>
              <a:rPr lang="pl-PL" dirty="0" smtClean="0">
                <a:latin typeface="+mj-lt"/>
              </a:rPr>
              <a:t>praw </a:t>
            </a:r>
            <a:r>
              <a:rPr lang="pl-PL" dirty="0" smtClean="0">
                <a:latin typeface="+mj-lt"/>
              </a:rPr>
              <a:t>i obowiązków.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Podjąć działania zmierzające do większego zaangażowania uczniów i rodziców.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Powierzać uczniom, rodzicom, nauczycielom konkretne działania do realizacji.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Nagradzać,  doceniać rodziców, którzy podejmują działania na rzecz szkoły.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Uczniowie- Rodzice- Nauczyciele powinni współpracować dla wspólnego dobra.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Pozyskiwać sponsorów. </a:t>
            </a:r>
          </a:p>
          <a:p>
            <a:endParaRPr lang="pl-PL" dirty="0" smtClean="0">
              <a:latin typeface="+mj-lt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3TGp_edu_light_v2">
  <a:themeElements>
    <a:clrScheme name="223tgp_edu_light 3">
      <a:dk1>
        <a:srgbClr val="000000"/>
      </a:dk1>
      <a:lt1>
        <a:srgbClr val="FFFFFF"/>
      </a:lt1>
      <a:dk2>
        <a:srgbClr val="7A4832"/>
      </a:dk2>
      <a:lt2>
        <a:srgbClr val="DDDDDD"/>
      </a:lt2>
      <a:accent1>
        <a:srgbClr val="A18537"/>
      </a:accent1>
      <a:accent2>
        <a:srgbClr val="518D47"/>
      </a:accent2>
      <a:accent3>
        <a:srgbClr val="FFFFFF"/>
      </a:accent3>
      <a:accent4>
        <a:srgbClr val="000000"/>
      </a:accent4>
      <a:accent5>
        <a:srgbClr val="CDC2AE"/>
      </a:accent5>
      <a:accent6>
        <a:srgbClr val="497F3F"/>
      </a:accent6>
      <a:hlink>
        <a:srgbClr val="844B91"/>
      </a:hlink>
      <a:folHlink>
        <a:srgbClr val="90A8B0"/>
      </a:folHlink>
    </a:clrScheme>
    <a:fontScheme name="223tgp_edu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3tgp_edu_light 1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428E71"/>
        </a:accent1>
        <a:accent2>
          <a:srgbClr val="3F90BD"/>
        </a:accent2>
        <a:accent3>
          <a:srgbClr val="FFFFFF"/>
        </a:accent3>
        <a:accent4>
          <a:srgbClr val="000056"/>
        </a:accent4>
        <a:accent5>
          <a:srgbClr val="B0C6BB"/>
        </a:accent5>
        <a:accent6>
          <a:srgbClr val="3882AB"/>
        </a:accent6>
        <a:hlink>
          <a:srgbClr val="99A75F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2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3">
        <a:dk1>
          <a:srgbClr val="000000"/>
        </a:dk1>
        <a:lt1>
          <a:srgbClr val="FFFFFF"/>
        </a:lt1>
        <a:dk2>
          <a:srgbClr val="7A4832"/>
        </a:dk2>
        <a:lt2>
          <a:srgbClr val="DDDDDD"/>
        </a:lt2>
        <a:accent1>
          <a:srgbClr val="A18537"/>
        </a:accent1>
        <a:accent2>
          <a:srgbClr val="518D47"/>
        </a:accent2>
        <a:accent3>
          <a:srgbClr val="FFFFFF"/>
        </a:accent3>
        <a:accent4>
          <a:srgbClr val="000000"/>
        </a:accent4>
        <a:accent5>
          <a:srgbClr val="CDC2AE"/>
        </a:accent5>
        <a:accent6>
          <a:srgbClr val="497F3F"/>
        </a:accent6>
        <a:hlink>
          <a:srgbClr val="844B91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223TGp_edu_light_v2</Template>
  <TotalTime>309</TotalTime>
  <Words>279</Words>
  <Application>Microsoft PowerPoint</Application>
  <PresentationFormat>Pokaz na ekranie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223TGp_edu_light_v2</vt:lpstr>
      <vt:lpstr>   Szkoła 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Szkoła Współpracy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Współpracy </dc:title>
  <dc:creator>Lenovo</dc:creator>
  <cp:lastModifiedBy>Lenovo</cp:lastModifiedBy>
  <cp:revision>36</cp:revision>
  <dcterms:created xsi:type="dcterms:W3CDTF">2014-03-06T15:16:00Z</dcterms:created>
  <dcterms:modified xsi:type="dcterms:W3CDTF">2014-03-14T16:15:12Z</dcterms:modified>
</cp:coreProperties>
</file>